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5"/>
  </p:notesMasterIdLst>
  <p:handoutMasterIdLst>
    <p:handoutMasterId r:id="rId16"/>
  </p:handoutMasterIdLst>
  <p:sldIdLst>
    <p:sldId id="256" r:id="rId2"/>
    <p:sldId id="257" r:id="rId3"/>
    <p:sldId id="258" r:id="rId4"/>
    <p:sldId id="259" r:id="rId5"/>
    <p:sldId id="260" r:id="rId6"/>
    <p:sldId id="261" r:id="rId7"/>
    <p:sldId id="262" r:id="rId8"/>
    <p:sldId id="264" r:id="rId9"/>
    <p:sldId id="263" r:id="rId10"/>
    <p:sldId id="265" r:id="rId11"/>
    <p:sldId id="266" r:id="rId12"/>
    <p:sldId id="282" r:id="rId13"/>
    <p:sldId id="283" r:id="rId14"/>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AF0F3"/>
    <a:srgbClr val="FF00FF"/>
    <a:srgbClr val="FF0000"/>
    <a:srgbClr val="61A60E"/>
    <a:srgbClr val="88B5C6"/>
    <a:srgbClr val="67A2B9"/>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119" d="100"/>
          <a:sy n="119" d="100"/>
        </p:scale>
        <p:origin x="1296" y="114"/>
      </p:cViewPr>
      <p:guideLst>
        <p:guide orient="horz" pos="2160"/>
        <p:guide pos="2880"/>
      </p:guideLst>
    </p:cSldViewPr>
  </p:slideViewPr>
  <p:notesTextViewPr>
    <p:cViewPr>
      <p:scale>
        <a:sx n="3" d="2"/>
        <a:sy n="3" d="2"/>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A5454170-9E8F-2B48-BD7A-2276E75E0DE2}" type="datetimeFigureOut">
              <a:rPr lang="en-US" smtClean="0"/>
              <a:t>1/26/2021</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73E0680E-5D13-7D4E-9B36-78930D05C6BA}" type="slidenum">
              <a:rPr lang="en-US" smtClean="0"/>
              <a:t>‹#›</a:t>
            </a:fld>
            <a:endParaRPr lang="en-US" dirty="0"/>
          </a:p>
        </p:txBody>
      </p:sp>
    </p:spTree>
    <p:extLst>
      <p:ext uri="{BB962C8B-B14F-4D97-AF65-F5344CB8AC3E}">
        <p14:creationId xmlns:p14="http://schemas.microsoft.com/office/powerpoint/2010/main" val="4227834547"/>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DD285E3-15E3-EE4C-9208-5C8B40A94859}" type="datetimeFigureOut">
              <a:rPr lang="en-US" smtClean="0"/>
              <a:t>1/26/2021</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CEFA3AB-C505-2249-9268-634B5AAFE17B}" type="slidenum">
              <a:rPr lang="en-US" smtClean="0"/>
              <a:t>‹#›</a:t>
            </a:fld>
            <a:endParaRPr lang="en-US" dirty="0"/>
          </a:p>
        </p:txBody>
      </p:sp>
    </p:spTree>
    <p:extLst>
      <p:ext uri="{BB962C8B-B14F-4D97-AF65-F5344CB8AC3E}">
        <p14:creationId xmlns:p14="http://schemas.microsoft.com/office/powerpoint/2010/main" val="1948494633"/>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17" name="Picture 16" descr="Background.jp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6856856"/>
          </a:xfrm>
          <a:prstGeom prst="rect">
            <a:avLst/>
          </a:prstGeom>
        </p:spPr>
      </p:pic>
      <p:sp>
        <p:nvSpPr>
          <p:cNvPr id="2" name="Title 1"/>
          <p:cNvSpPr>
            <a:spLocks noGrp="1"/>
          </p:cNvSpPr>
          <p:nvPr>
            <p:ph type="ctrTitle"/>
          </p:nvPr>
        </p:nvSpPr>
        <p:spPr>
          <a:xfrm>
            <a:off x="457200" y="883001"/>
            <a:ext cx="7772400" cy="2278905"/>
          </a:xfrm>
        </p:spPr>
        <p:txBody>
          <a:bodyPr lIns="0" tIns="0" rIns="0" bIns="0" anchor="t" anchorCtr="0">
            <a:noAutofit/>
          </a:bodyPr>
          <a:lstStyle>
            <a:lvl1pPr algn="l">
              <a:lnSpc>
                <a:spcPts val="7200"/>
              </a:lnSpc>
              <a:defRPr sz="7200" b="1" i="0" kern="0" spc="20" baseline="0">
                <a:solidFill>
                  <a:srgbClr val="FFFFFF"/>
                </a:solidFill>
                <a:latin typeface="Rockwell"/>
                <a:cs typeface="Rockwell"/>
              </a:defRPr>
            </a:lvl1pPr>
          </a:lstStyle>
          <a:p>
            <a:r>
              <a:rPr lang="en-US" dirty="0"/>
              <a:t>Click to edit Master title style</a:t>
            </a:r>
          </a:p>
        </p:txBody>
      </p:sp>
      <p:sp>
        <p:nvSpPr>
          <p:cNvPr id="3" name="Subtitle 2"/>
          <p:cNvSpPr>
            <a:spLocks noGrp="1"/>
          </p:cNvSpPr>
          <p:nvPr>
            <p:ph type="subTitle" idx="1"/>
          </p:nvPr>
        </p:nvSpPr>
        <p:spPr>
          <a:xfrm>
            <a:off x="457200" y="2818597"/>
            <a:ext cx="7677431" cy="1752600"/>
          </a:xfrm>
        </p:spPr>
        <p:txBody>
          <a:bodyPr lIns="0" tIns="0" rIns="0" bIns="0" anchor="t" anchorCtr="0">
            <a:normAutofit/>
          </a:bodyPr>
          <a:lstStyle>
            <a:lvl1pPr marL="0" indent="0" algn="l">
              <a:spcBef>
                <a:spcPts val="0"/>
              </a:spcBef>
              <a:buNone/>
              <a:defRPr sz="2800" b="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4" name="Date Placeholder 3"/>
          <p:cNvSpPr>
            <a:spLocks noGrp="1"/>
          </p:cNvSpPr>
          <p:nvPr>
            <p:ph type="dt" sz="half" idx="10"/>
          </p:nvPr>
        </p:nvSpPr>
        <p:spPr/>
        <p:txBody>
          <a:bodyPr/>
          <a:lstStyle>
            <a:lvl1pPr>
              <a:defRPr>
                <a:solidFill>
                  <a:schemeClr val="bg1"/>
                </a:solidFill>
              </a:defRPr>
            </a:lvl1pPr>
          </a:lstStyle>
          <a:p>
            <a:fld id="{4D6909EE-8428-ED45-A84E-918F1C872BF6}" type="datetime1">
              <a:rPr lang="en-US" smtClean="0"/>
              <a:t>1/26/2021</a:t>
            </a:fld>
            <a:endParaRPr lang="en-US" dirty="0"/>
          </a:p>
        </p:txBody>
      </p:sp>
      <p:sp>
        <p:nvSpPr>
          <p:cNvPr id="5" name="Footer Placeholder 4"/>
          <p:cNvSpPr>
            <a:spLocks noGrp="1"/>
          </p:cNvSpPr>
          <p:nvPr>
            <p:ph type="ftr" sz="quarter" idx="11"/>
          </p:nvPr>
        </p:nvSpPr>
        <p:spPr/>
        <p:txBody>
          <a:bodyPr/>
          <a:lstStyle>
            <a:lvl1pPr>
              <a:defRPr>
                <a:solidFill>
                  <a:schemeClr val="bg1"/>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bg1"/>
                </a:solidFill>
              </a:defRPr>
            </a:lvl1pPr>
          </a:lstStyle>
          <a:p>
            <a:fld id="{FD52C1F8-3BA5-F24E-8618-E52498D87186}" type="slidenum">
              <a:rPr lang="en-US" smtClean="0"/>
              <a:pPr/>
              <a:t>‹#›</a:t>
            </a:fld>
            <a:endParaRPr lang="en-US" dirty="0"/>
          </a:p>
        </p:txBody>
      </p:sp>
    </p:spTree>
    <p:extLst>
      <p:ext uri="{BB962C8B-B14F-4D97-AF65-F5344CB8AC3E}">
        <p14:creationId xmlns:p14="http://schemas.microsoft.com/office/powerpoint/2010/main" val="25312423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CD5B24E-F8C6-E948-995E-7B638AE26B4A}" type="datetime1">
              <a:rPr lang="en-US" smtClean="0"/>
              <a:t>1/26/2021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D52C1F8-3BA5-F24E-8618-E52498D87186}" type="slidenum">
              <a:rPr lang="en-US" smtClean="0"/>
              <a:t>‹#›</a:t>
            </a:fld>
            <a:endParaRPr lang="en-US" dirty="0"/>
          </a:p>
        </p:txBody>
      </p:sp>
      <p:cxnSp>
        <p:nvCxnSpPr>
          <p:cNvPr id="8" name="Straight Connector 7"/>
          <p:cNvCxnSpPr/>
          <p:nvPr userDrawn="1"/>
        </p:nvCxnSpPr>
        <p:spPr>
          <a:xfrm>
            <a:off x="457200" y="1417638"/>
            <a:ext cx="8229600" cy="0"/>
          </a:xfrm>
          <a:prstGeom prst="line">
            <a:avLst/>
          </a:prstGeom>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7723549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8D56826D-2BDC-0A4B-A6EF-0D3953E01A94}" type="datetime1">
              <a:rPr lang="en-US" smtClean="0"/>
              <a:t>1/26/2021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D52C1F8-3BA5-F24E-8618-E52498D87186}" type="slidenum">
              <a:rPr lang="en-US" smtClean="0"/>
              <a:t>‹#›</a:t>
            </a:fld>
            <a:endParaRPr lang="en-US" dirty="0"/>
          </a:p>
        </p:txBody>
      </p:sp>
      <p:cxnSp>
        <p:nvCxnSpPr>
          <p:cNvPr id="11" name="Straight Connector 10"/>
          <p:cNvCxnSpPr/>
          <p:nvPr userDrawn="1"/>
        </p:nvCxnSpPr>
        <p:spPr>
          <a:xfrm>
            <a:off x="6629400" y="274638"/>
            <a:ext cx="0" cy="5851525"/>
          </a:xfrm>
          <a:prstGeom prst="line">
            <a:avLst/>
          </a:prstGeom>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7004227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708BF24-1FCF-C340-8CFB-DB3C3349ACCC}" type="datetime1">
              <a:rPr lang="en-US" smtClean="0"/>
              <a:t>1/26/2021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D52C1F8-3BA5-F24E-8618-E52498D87186}" type="slidenum">
              <a:rPr lang="en-US" smtClean="0"/>
              <a:t>‹#›</a:t>
            </a:fld>
            <a:endParaRPr lang="en-US" dirty="0"/>
          </a:p>
        </p:txBody>
      </p:sp>
      <p:cxnSp>
        <p:nvCxnSpPr>
          <p:cNvPr id="7" name="Straight Connector 6"/>
          <p:cNvCxnSpPr/>
          <p:nvPr userDrawn="1"/>
        </p:nvCxnSpPr>
        <p:spPr>
          <a:xfrm>
            <a:off x="457200" y="1417638"/>
            <a:ext cx="8229600" cy="0"/>
          </a:xfrm>
          <a:prstGeom prst="line">
            <a:avLst/>
          </a:prstGeom>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2868559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DC4185A-E6FE-D249-9FD8-BF84FBA422D9}" type="datetime1">
              <a:rPr lang="en-US" smtClean="0"/>
              <a:t>1/26/2021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D52C1F8-3BA5-F24E-8618-E52498D87186}" type="slidenum">
              <a:rPr lang="en-US" smtClean="0"/>
              <a:t>‹#›</a:t>
            </a:fld>
            <a:endParaRPr lang="en-US" dirty="0"/>
          </a:p>
        </p:txBody>
      </p:sp>
    </p:spTree>
    <p:extLst>
      <p:ext uri="{BB962C8B-B14F-4D97-AF65-F5344CB8AC3E}">
        <p14:creationId xmlns:p14="http://schemas.microsoft.com/office/powerpoint/2010/main" val="9820285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295416F-5F90-1146-8268-C05824483EC8}" type="datetime1">
              <a:rPr lang="en-US" smtClean="0"/>
              <a:t>1/26/2021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D52C1F8-3BA5-F24E-8618-E52498D87186}" type="slidenum">
              <a:rPr lang="en-US" smtClean="0"/>
              <a:t>‹#›</a:t>
            </a:fld>
            <a:endParaRPr lang="en-US" dirty="0"/>
          </a:p>
        </p:txBody>
      </p:sp>
      <p:cxnSp>
        <p:nvCxnSpPr>
          <p:cNvPr id="9" name="Straight Connector 8"/>
          <p:cNvCxnSpPr/>
          <p:nvPr userDrawn="1"/>
        </p:nvCxnSpPr>
        <p:spPr>
          <a:xfrm>
            <a:off x="457200" y="1417638"/>
            <a:ext cx="8229600" cy="0"/>
          </a:xfrm>
          <a:prstGeom prst="line">
            <a:avLst/>
          </a:prstGeom>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5350583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C0890895-1BE0-C341-AE02-508256686F36}" type="datetime1">
              <a:rPr lang="en-US" smtClean="0"/>
              <a:t>1/26/2021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FD52C1F8-3BA5-F24E-8618-E52498D87186}" type="slidenum">
              <a:rPr lang="en-US" smtClean="0"/>
              <a:t>‹#›</a:t>
            </a:fld>
            <a:endParaRPr lang="en-US" dirty="0"/>
          </a:p>
        </p:txBody>
      </p:sp>
      <p:cxnSp>
        <p:nvCxnSpPr>
          <p:cNvPr id="11" name="Straight Connector 10"/>
          <p:cNvCxnSpPr/>
          <p:nvPr userDrawn="1"/>
        </p:nvCxnSpPr>
        <p:spPr>
          <a:xfrm>
            <a:off x="457200" y="1417638"/>
            <a:ext cx="8229600" cy="0"/>
          </a:xfrm>
          <a:prstGeom prst="line">
            <a:avLst/>
          </a:prstGeom>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1498325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330CF93-691A-3249-B89D-4943F64778C6}" type="datetime1">
              <a:rPr lang="en-US" smtClean="0"/>
              <a:t>1/26/2021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FD52C1F8-3BA5-F24E-8618-E52498D87186}" type="slidenum">
              <a:rPr lang="en-US" smtClean="0"/>
              <a:t>‹#›</a:t>
            </a:fld>
            <a:endParaRPr lang="en-US" dirty="0"/>
          </a:p>
        </p:txBody>
      </p:sp>
      <p:cxnSp>
        <p:nvCxnSpPr>
          <p:cNvPr id="7" name="Straight Connector 6"/>
          <p:cNvCxnSpPr/>
          <p:nvPr userDrawn="1"/>
        </p:nvCxnSpPr>
        <p:spPr>
          <a:xfrm>
            <a:off x="457200" y="1417638"/>
            <a:ext cx="8229600" cy="0"/>
          </a:xfrm>
          <a:prstGeom prst="line">
            <a:avLst/>
          </a:prstGeom>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8915064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CD98BE8-524C-E64D-90EC-268C93D4DCFF}" type="datetime1">
              <a:rPr lang="en-US" smtClean="0"/>
              <a:t>1/26/2021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FD52C1F8-3BA5-F24E-8618-E52498D87186}" type="slidenum">
              <a:rPr lang="en-US" smtClean="0"/>
              <a:t>‹#›</a:t>
            </a:fld>
            <a:endParaRPr lang="en-US" dirty="0"/>
          </a:p>
        </p:txBody>
      </p:sp>
    </p:spTree>
    <p:extLst>
      <p:ext uri="{BB962C8B-B14F-4D97-AF65-F5344CB8AC3E}">
        <p14:creationId xmlns:p14="http://schemas.microsoft.com/office/powerpoint/2010/main" val="16973063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218B5BF-743E-C14B-BDF6-81B515F68EDE}" type="datetime1">
              <a:rPr lang="en-US" smtClean="0"/>
              <a:t>1/26/2021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D52C1F8-3BA5-F24E-8618-E52498D87186}" type="slidenum">
              <a:rPr lang="en-US" smtClean="0"/>
              <a:t>‹#›</a:t>
            </a:fld>
            <a:endParaRPr lang="en-US" dirty="0"/>
          </a:p>
        </p:txBody>
      </p:sp>
    </p:spTree>
    <p:extLst>
      <p:ext uri="{BB962C8B-B14F-4D97-AF65-F5344CB8AC3E}">
        <p14:creationId xmlns:p14="http://schemas.microsoft.com/office/powerpoint/2010/main" val="13578508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71FA215-819D-5E41-BB55-78274DDDE598}" type="datetime1">
              <a:rPr lang="en-US" smtClean="0"/>
              <a:t>1/26/2021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D52C1F8-3BA5-F24E-8618-E52498D87186}" type="slidenum">
              <a:rPr lang="en-US" smtClean="0"/>
              <a:t>‹#›</a:t>
            </a:fld>
            <a:endParaRPr lang="en-US" dirty="0"/>
          </a:p>
        </p:txBody>
      </p:sp>
    </p:spTree>
    <p:extLst>
      <p:ext uri="{BB962C8B-B14F-4D97-AF65-F5344CB8AC3E}">
        <p14:creationId xmlns:p14="http://schemas.microsoft.com/office/powerpoint/2010/main" val="29136431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0" y="6332315"/>
            <a:ext cx="9144000" cy="457200"/>
          </a:xfrm>
          <a:prstGeom prst="rect">
            <a:avLst/>
          </a:prstGeom>
        </p:spPr>
      </p:pic>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rgbClr val="FFFFFF"/>
                </a:solidFill>
              </a:defRPr>
            </a:lvl1pPr>
          </a:lstStyle>
          <a:p>
            <a:fld id="{9FF89F5D-5B0E-104B-8FD1-AB910823D8A9}" type="datetime1">
              <a:rPr lang="en-US" smtClean="0"/>
              <a:t>1/26/2021</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bg1"/>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bg1"/>
                </a:solidFill>
              </a:defRPr>
            </a:lvl1pPr>
          </a:lstStyle>
          <a:p>
            <a:fld id="{FD52C1F8-3BA5-F24E-8618-E52498D87186}" type="slidenum">
              <a:rPr lang="en-US" smtClean="0"/>
              <a:pPr/>
              <a:t>‹#›</a:t>
            </a:fld>
            <a:endParaRPr lang="en-US" dirty="0"/>
          </a:p>
        </p:txBody>
      </p:sp>
    </p:spTree>
    <p:extLst>
      <p:ext uri="{BB962C8B-B14F-4D97-AF65-F5344CB8AC3E}">
        <p14:creationId xmlns:p14="http://schemas.microsoft.com/office/powerpoint/2010/main" val="308818008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457200" rtl="0" eaLnBrk="1" latinLnBrk="0" hangingPunct="1">
        <a:spcBef>
          <a:spcPct val="0"/>
        </a:spcBef>
        <a:buNone/>
        <a:defRPr sz="4400" kern="1200">
          <a:solidFill>
            <a:srgbClr val="67A2B9"/>
          </a:solidFill>
          <a:latin typeface="Rockwell"/>
          <a:ea typeface="+mj-ea"/>
          <a:cs typeface="Rockwell"/>
        </a:defRPr>
      </a:lvl1pPr>
    </p:titleStyle>
    <p:bodyStyle>
      <a:lvl1pPr marL="342900" indent="-342900" algn="l" defTabSz="457200" rtl="0" eaLnBrk="1" latinLnBrk="0" hangingPunct="1">
        <a:spcBef>
          <a:spcPct val="20000"/>
        </a:spcBef>
        <a:buFont typeface="Arial"/>
        <a:buChar char="•"/>
        <a:defRPr sz="3200" kern="1200">
          <a:solidFill>
            <a:schemeClr val="tx1">
              <a:lumMod val="65000"/>
              <a:lumOff val="35000"/>
            </a:schemeClr>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lumMod val="65000"/>
              <a:lumOff val="35000"/>
            </a:schemeClr>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lumMod val="65000"/>
              <a:lumOff val="35000"/>
            </a:schemeClr>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lumMod val="65000"/>
              <a:lumOff val="35000"/>
            </a:schemeClr>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lumMod val="65000"/>
              <a:lumOff val="35000"/>
            </a:schemeClr>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hisdconnect.houstonisd.org/admin/reports_pscb/pscb_home.html" TargetMode="External"/><Relationship Id="rId2" Type="http://schemas.openxmlformats.org/officeDocument/2006/relationships/hyperlink" Target="https://hisdconnect.houstonisd.org/admin/home.html" TargetMode="External"/><Relationship Id="rId1" Type="http://schemas.openxmlformats.org/officeDocument/2006/relationships/slideLayout" Target="../slideLayouts/slideLayout2.xml"/><Relationship Id="rId4" Type="http://schemas.openxmlformats.org/officeDocument/2006/relationships/hyperlink" Target="https://hisdconnect.houstonisd.org/admin/reports_pscb/pscb_enrollment.html" TargetMode="Externa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67A2B9"/>
        </a:solidFill>
        <a:effectLst/>
      </p:bgPr>
    </p:bg>
    <p:spTree>
      <p:nvGrpSpPr>
        <p:cNvPr id="1" name=""/>
        <p:cNvGrpSpPr/>
        <p:nvPr/>
      </p:nvGrpSpPr>
      <p:grpSpPr>
        <a:xfrm>
          <a:off x="0" y="0"/>
          <a:ext cx="0" cy="0"/>
          <a:chOff x="0" y="0"/>
          <a:chExt cx="0" cy="0"/>
        </a:xfrm>
      </p:grpSpPr>
      <p:sp>
        <p:nvSpPr>
          <p:cNvPr id="18" name="Title 17"/>
          <p:cNvSpPr>
            <a:spLocks noGrp="1"/>
          </p:cNvSpPr>
          <p:nvPr>
            <p:ph type="ctrTitle"/>
          </p:nvPr>
        </p:nvSpPr>
        <p:spPr/>
        <p:txBody>
          <a:bodyPr/>
          <a:lstStyle/>
          <a:p>
            <a:pPr>
              <a:lnSpc>
                <a:spcPts val="6800"/>
              </a:lnSpc>
            </a:pPr>
            <a:br>
              <a:rPr lang="en-US" sz="6000" dirty="0">
                <a:solidFill>
                  <a:srgbClr val="080808"/>
                </a:solidFill>
              </a:rPr>
            </a:br>
            <a:r>
              <a:rPr lang="en-US" sz="4400" dirty="0">
                <a:solidFill>
                  <a:schemeClr val="bg1"/>
                </a:solidFill>
              </a:rPr>
              <a:t>Student Enrollment Reconciliation Process</a:t>
            </a:r>
            <a:br>
              <a:rPr lang="en-US" sz="6000" dirty="0">
                <a:solidFill>
                  <a:srgbClr val="080808"/>
                </a:solidFill>
              </a:rPr>
            </a:br>
            <a:r>
              <a:rPr lang="en-US" sz="2800" dirty="0">
                <a:latin typeface="Arial" panose="020B0604020202020204" pitchFamily="34" charset="0"/>
                <a:cs typeface="Arial" panose="020B0604020202020204" pitchFamily="34" charset="0"/>
              </a:rPr>
              <a:t>Wanda Thomas, Sr. Manager</a:t>
            </a:r>
            <a:endParaRPr lang="en-US" sz="2800" kern="0" spc="110" dirty="0"/>
          </a:p>
        </p:txBody>
      </p:sp>
      <p:sp>
        <p:nvSpPr>
          <p:cNvPr id="21" name="Text Placeholder 20"/>
          <p:cNvSpPr txBox="1">
            <a:spLocks/>
          </p:cNvSpPr>
          <p:nvPr/>
        </p:nvSpPr>
        <p:spPr>
          <a:xfrm>
            <a:off x="457200" y="4535488"/>
            <a:ext cx="4830763" cy="1463675"/>
          </a:xfrm>
          <a:prstGeom prst="rect">
            <a:avLst/>
          </a:prstGeom>
        </p:spPr>
        <p:txBody>
          <a:bodyPr lIns="0" tIns="0" rIns="0" bIns="0"/>
          <a:lstStyle>
            <a:lvl1pPr marL="0" indent="0" algn="l" defTabSz="457200" rtl="0" eaLnBrk="1" latinLnBrk="0" hangingPunct="1">
              <a:spcBef>
                <a:spcPts val="0"/>
              </a:spcBef>
              <a:buFont typeface="Arial"/>
              <a:buNone/>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US" sz="1800" i="1" dirty="0">
                <a:solidFill>
                  <a:srgbClr val="FFFFFF"/>
                </a:solidFill>
              </a:rPr>
              <a:t>Date: October 12, 2020</a:t>
            </a:r>
          </a:p>
          <a:p>
            <a:r>
              <a:rPr lang="en-US" sz="1800" i="1" dirty="0">
                <a:solidFill>
                  <a:srgbClr val="FFFFFF"/>
                </a:solidFill>
              </a:rPr>
              <a:t>Presenter:</a:t>
            </a:r>
            <a:br>
              <a:rPr lang="en-US" sz="1800" i="1" dirty="0">
                <a:solidFill>
                  <a:srgbClr val="FFFFFF"/>
                </a:solidFill>
              </a:rPr>
            </a:br>
            <a:r>
              <a:rPr lang="en-US" sz="1800" i="1" dirty="0">
                <a:solidFill>
                  <a:srgbClr val="FFFFFF"/>
                </a:solidFill>
              </a:rPr>
              <a:t>Federal and State Compliance</a:t>
            </a:r>
          </a:p>
          <a:p>
            <a:endParaRPr lang="en-US" sz="1800" i="1" dirty="0">
              <a:solidFill>
                <a:srgbClr val="FFFFFF"/>
              </a:solidFill>
            </a:endParaRPr>
          </a:p>
        </p:txBody>
      </p:sp>
    </p:spTree>
    <p:extLst>
      <p:ext uri="{BB962C8B-B14F-4D97-AF65-F5344CB8AC3E}">
        <p14:creationId xmlns:p14="http://schemas.microsoft.com/office/powerpoint/2010/main" val="210473093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a:t>Sample Teacher Checkoff Log/Sheet</a:t>
            </a:r>
          </a:p>
        </p:txBody>
      </p:sp>
      <p:sp>
        <p:nvSpPr>
          <p:cNvPr id="3" name="Content Placeholder 2"/>
          <p:cNvSpPr>
            <a:spLocks noGrp="1"/>
          </p:cNvSpPr>
          <p:nvPr>
            <p:ph idx="1"/>
          </p:nvPr>
        </p:nvSpPr>
        <p:spPr/>
        <p:txBody>
          <a:bodyPr>
            <a:normAutofit/>
          </a:bodyPr>
          <a:lstStyle/>
          <a:p>
            <a:pPr marL="0" indent="0">
              <a:buNone/>
            </a:pPr>
            <a:endParaRPr lang="en-US" sz="2400" dirty="0">
              <a:solidFill>
                <a:schemeClr val="accent5"/>
              </a:solidFill>
            </a:endParaRPr>
          </a:p>
          <a:p>
            <a:pPr marL="0" indent="0">
              <a:buNone/>
            </a:pPr>
            <a:endParaRPr lang="en-US" sz="2400" dirty="0"/>
          </a:p>
        </p:txBody>
      </p:sp>
      <p:sp>
        <p:nvSpPr>
          <p:cNvPr id="4" name="Slide Number Placeholder 3"/>
          <p:cNvSpPr>
            <a:spLocks noGrp="1"/>
          </p:cNvSpPr>
          <p:nvPr>
            <p:ph type="sldNum" sz="quarter" idx="12"/>
          </p:nvPr>
        </p:nvSpPr>
        <p:spPr/>
        <p:txBody>
          <a:bodyPr/>
          <a:lstStyle/>
          <a:p>
            <a:fld id="{FD52C1F8-3BA5-F24E-8618-E52498D87186}" type="slidenum">
              <a:rPr lang="en-US" smtClean="0"/>
              <a:t>10</a:t>
            </a:fld>
            <a:endParaRPr lang="en-US" dirty="0"/>
          </a:p>
        </p:txBody>
      </p:sp>
      <p:pic>
        <p:nvPicPr>
          <p:cNvPr id="5" name="Content Placeholder 3">
            <a:extLst>
              <a:ext uri="{FF2B5EF4-FFF2-40B4-BE49-F238E27FC236}">
                <a16:creationId xmlns:a16="http://schemas.microsoft.com/office/drawing/2014/main" id="{73C06BED-8B59-467A-B0E3-49F6742ACA69}"/>
              </a:ext>
            </a:extLst>
          </p:cNvPr>
          <p:cNvPicPr>
            <a:picLocks noChangeAspect="1"/>
          </p:cNvPicPr>
          <p:nvPr/>
        </p:nvPicPr>
        <p:blipFill>
          <a:blip r:embed="rId2"/>
          <a:stretch>
            <a:fillRect/>
          </a:stretch>
        </p:blipFill>
        <p:spPr>
          <a:xfrm>
            <a:off x="457200" y="1825625"/>
            <a:ext cx="8363244" cy="4300538"/>
          </a:xfrm>
          <a:prstGeom prst="rect">
            <a:avLst/>
          </a:prstGeom>
        </p:spPr>
      </p:pic>
    </p:spTree>
    <p:extLst>
      <p:ext uri="{BB962C8B-B14F-4D97-AF65-F5344CB8AC3E}">
        <p14:creationId xmlns:p14="http://schemas.microsoft.com/office/powerpoint/2010/main" val="21735476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FD52C1F8-3BA5-F24E-8618-E52498D87186}" type="slidenum">
              <a:rPr lang="en-US" smtClean="0"/>
              <a:t>11</a:t>
            </a:fld>
            <a:endParaRPr lang="en-US" dirty="0"/>
          </a:p>
        </p:txBody>
      </p:sp>
      <p:sp>
        <p:nvSpPr>
          <p:cNvPr id="3" name="Title 2">
            <a:extLst>
              <a:ext uri="{FF2B5EF4-FFF2-40B4-BE49-F238E27FC236}">
                <a16:creationId xmlns:a16="http://schemas.microsoft.com/office/drawing/2014/main" id="{9807145D-983D-44B7-8C97-30DE5C6AE090}"/>
              </a:ext>
            </a:extLst>
          </p:cNvPr>
          <p:cNvSpPr>
            <a:spLocks noGrp="1"/>
          </p:cNvSpPr>
          <p:nvPr>
            <p:ph type="title"/>
          </p:nvPr>
        </p:nvSpPr>
        <p:spPr/>
        <p:txBody>
          <a:bodyPr/>
          <a:lstStyle/>
          <a:p>
            <a:r>
              <a:rPr lang="en-US" dirty="0"/>
              <a:t>Sample Enrollment Summary</a:t>
            </a:r>
          </a:p>
        </p:txBody>
      </p:sp>
      <p:pic>
        <p:nvPicPr>
          <p:cNvPr id="7" name="Content Placeholder 3">
            <a:extLst>
              <a:ext uri="{FF2B5EF4-FFF2-40B4-BE49-F238E27FC236}">
                <a16:creationId xmlns:a16="http://schemas.microsoft.com/office/drawing/2014/main" id="{3B4F97B9-73B7-46AD-A3D5-23358E5794DB}"/>
              </a:ext>
            </a:extLst>
          </p:cNvPr>
          <p:cNvPicPr>
            <a:picLocks noGrp="1" noChangeAspect="1"/>
          </p:cNvPicPr>
          <p:nvPr>
            <p:ph idx="1"/>
          </p:nvPr>
        </p:nvPicPr>
        <p:blipFill>
          <a:blip r:embed="rId2"/>
          <a:stretch>
            <a:fillRect/>
          </a:stretch>
        </p:blipFill>
        <p:spPr>
          <a:xfrm>
            <a:off x="351693" y="1575584"/>
            <a:ext cx="8335108" cy="1702188"/>
          </a:xfrm>
          <a:prstGeom prst="rect">
            <a:avLst/>
          </a:prstGeom>
        </p:spPr>
      </p:pic>
    </p:spTree>
    <p:extLst>
      <p:ext uri="{BB962C8B-B14F-4D97-AF65-F5344CB8AC3E}">
        <p14:creationId xmlns:p14="http://schemas.microsoft.com/office/powerpoint/2010/main" val="210834673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Questions?</a:t>
            </a:r>
          </a:p>
        </p:txBody>
      </p:sp>
      <p:sp>
        <p:nvSpPr>
          <p:cNvPr id="4" name="Slide Number Placeholder 3"/>
          <p:cNvSpPr>
            <a:spLocks noGrp="1"/>
          </p:cNvSpPr>
          <p:nvPr>
            <p:ph type="sldNum" sz="quarter" idx="12"/>
          </p:nvPr>
        </p:nvSpPr>
        <p:spPr/>
        <p:txBody>
          <a:bodyPr/>
          <a:lstStyle/>
          <a:p>
            <a:fld id="{FD52C1F8-3BA5-F24E-8618-E52498D87186}" type="slidenum">
              <a:rPr lang="en-US" smtClean="0"/>
              <a:t>12</a:t>
            </a:fld>
            <a:endParaRPr lang="en-US" dirty="0"/>
          </a:p>
        </p:txBody>
      </p:sp>
    </p:spTree>
    <p:extLst>
      <p:ext uri="{BB962C8B-B14F-4D97-AF65-F5344CB8AC3E}">
        <p14:creationId xmlns:p14="http://schemas.microsoft.com/office/powerpoint/2010/main" val="240566489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a:xfrm>
            <a:off x="457200" y="883001"/>
            <a:ext cx="7772400" cy="3390235"/>
          </a:xfrm>
        </p:spPr>
        <p:txBody>
          <a:bodyPr anchor="ctr"/>
          <a:lstStyle/>
          <a:p>
            <a:pPr algn="ctr"/>
            <a:r>
              <a:rPr lang="en-US" dirty="0"/>
              <a:t>Thank you</a:t>
            </a:r>
          </a:p>
        </p:txBody>
      </p:sp>
      <p:sp>
        <p:nvSpPr>
          <p:cNvPr id="7" name="Text Placeholder 20"/>
          <p:cNvSpPr txBox="1">
            <a:spLocks/>
          </p:cNvSpPr>
          <p:nvPr/>
        </p:nvSpPr>
        <p:spPr>
          <a:xfrm>
            <a:off x="457200" y="4535488"/>
            <a:ext cx="4830763" cy="1463675"/>
          </a:xfrm>
          <a:prstGeom prst="rect">
            <a:avLst/>
          </a:prstGeom>
        </p:spPr>
        <p:txBody>
          <a:bodyPr lIns="0" tIns="0" rIns="0" bIns="0"/>
          <a:lstStyle>
            <a:lvl1pPr marL="0" indent="0" algn="l" defTabSz="457200" rtl="0" eaLnBrk="1" latinLnBrk="0" hangingPunct="1">
              <a:spcBef>
                <a:spcPts val="0"/>
              </a:spcBef>
              <a:buFont typeface="Arial"/>
              <a:buNone/>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US" sz="1800" i="1" dirty="0">
                <a:solidFill>
                  <a:srgbClr val="FFFFFF"/>
                </a:solidFill>
              </a:rPr>
              <a:t>Date: 10/12/2020</a:t>
            </a:r>
          </a:p>
          <a:p>
            <a:r>
              <a:rPr lang="en-US" sz="1800" i="1" dirty="0">
                <a:solidFill>
                  <a:srgbClr val="FFFFFF"/>
                </a:solidFill>
              </a:rPr>
              <a:t>Presenter:</a:t>
            </a:r>
            <a:br>
              <a:rPr lang="en-US" sz="1800" i="1" dirty="0">
                <a:solidFill>
                  <a:srgbClr val="FFFFFF"/>
                </a:solidFill>
              </a:rPr>
            </a:br>
            <a:r>
              <a:rPr lang="en-US" sz="1800" i="1" dirty="0">
                <a:solidFill>
                  <a:srgbClr val="FFFFFF"/>
                </a:solidFill>
              </a:rPr>
              <a:t>Federal and State Compliance</a:t>
            </a:r>
          </a:p>
          <a:p>
            <a:endParaRPr lang="en-US" sz="1800" i="1" dirty="0">
              <a:solidFill>
                <a:srgbClr val="FFFFFF"/>
              </a:solidFill>
            </a:endParaRPr>
          </a:p>
        </p:txBody>
      </p:sp>
    </p:spTree>
    <p:extLst>
      <p:ext uri="{BB962C8B-B14F-4D97-AF65-F5344CB8AC3E}">
        <p14:creationId xmlns:p14="http://schemas.microsoft.com/office/powerpoint/2010/main" val="42164074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3600" b="1" dirty="0"/>
              <a:t>Student Enrollment Reconciliation Teacher Instructions</a:t>
            </a:r>
            <a:endParaRPr lang="en-US" sz="3600" dirty="0"/>
          </a:p>
        </p:txBody>
      </p:sp>
      <p:sp>
        <p:nvSpPr>
          <p:cNvPr id="3" name="Content Placeholder 2"/>
          <p:cNvSpPr>
            <a:spLocks noGrp="1"/>
          </p:cNvSpPr>
          <p:nvPr>
            <p:ph idx="1"/>
          </p:nvPr>
        </p:nvSpPr>
        <p:spPr/>
        <p:txBody>
          <a:bodyPr>
            <a:normAutofit fontScale="85000" lnSpcReduction="10000"/>
          </a:bodyPr>
          <a:lstStyle/>
          <a:p>
            <a:pPr marL="0" indent="0">
              <a:buNone/>
            </a:pPr>
            <a:endParaRPr lang="en-US" sz="2400" dirty="0"/>
          </a:p>
          <a:p>
            <a:pPr marL="0" indent="0">
              <a:buNone/>
            </a:pPr>
            <a:r>
              <a:rPr lang="en-US" dirty="0"/>
              <a:t>The Texas Education Agency requires all districts to reconcile student membership from the teacher’s roster to the attendance accounting records in the Student Information System. This reconciliation is to verify that all students are reported on attendance records and that no-show students have been purged from the Student Information System.</a:t>
            </a:r>
          </a:p>
          <a:p>
            <a:endParaRPr lang="en-US" sz="2400" dirty="0"/>
          </a:p>
          <a:p>
            <a:pPr marL="0" indent="0">
              <a:buNone/>
            </a:pPr>
            <a:r>
              <a:rPr lang="en-US" sz="2400" dirty="0"/>
              <a:t> </a:t>
            </a:r>
            <a:r>
              <a:rPr lang="en-US" sz="4000" dirty="0"/>
              <a:t>Houston I.S.D. will perform this task on </a:t>
            </a:r>
            <a:r>
              <a:rPr lang="en-US" sz="4000" b="1" dirty="0"/>
              <a:t>Wednesday, October 14, 2020.</a:t>
            </a:r>
            <a:r>
              <a:rPr lang="en-US" sz="4000" dirty="0"/>
              <a:t> </a:t>
            </a:r>
            <a:endParaRPr lang="en-US" dirty="0"/>
          </a:p>
        </p:txBody>
      </p:sp>
      <p:sp>
        <p:nvSpPr>
          <p:cNvPr id="4" name="Slide Number Placeholder 3"/>
          <p:cNvSpPr>
            <a:spLocks noGrp="1"/>
          </p:cNvSpPr>
          <p:nvPr>
            <p:ph type="sldNum" sz="quarter" idx="12"/>
          </p:nvPr>
        </p:nvSpPr>
        <p:spPr/>
        <p:txBody>
          <a:bodyPr/>
          <a:lstStyle/>
          <a:p>
            <a:fld id="{FD52C1F8-3BA5-F24E-8618-E52498D87186}" type="slidenum">
              <a:rPr lang="en-US" smtClean="0"/>
              <a:t>2</a:t>
            </a:fld>
            <a:endParaRPr lang="en-US" dirty="0"/>
          </a:p>
        </p:txBody>
      </p:sp>
    </p:spTree>
    <p:extLst>
      <p:ext uri="{BB962C8B-B14F-4D97-AF65-F5344CB8AC3E}">
        <p14:creationId xmlns:p14="http://schemas.microsoft.com/office/powerpoint/2010/main" val="28135498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CLASS ROSTER</a:t>
            </a:r>
            <a:endParaRPr lang="en-US" dirty="0"/>
          </a:p>
        </p:txBody>
      </p:sp>
      <p:sp>
        <p:nvSpPr>
          <p:cNvPr id="3" name="Content Placeholder 2"/>
          <p:cNvSpPr>
            <a:spLocks noGrp="1"/>
          </p:cNvSpPr>
          <p:nvPr>
            <p:ph idx="1"/>
          </p:nvPr>
        </p:nvSpPr>
        <p:spPr>
          <a:xfrm>
            <a:off x="457200" y="1547446"/>
            <a:ext cx="8229600" cy="4808904"/>
          </a:xfrm>
        </p:spPr>
        <p:txBody>
          <a:bodyPr>
            <a:normAutofit fontScale="55000" lnSpcReduction="20000"/>
          </a:bodyPr>
          <a:lstStyle/>
          <a:p>
            <a:pPr marL="0" indent="0">
              <a:buNone/>
            </a:pPr>
            <a:r>
              <a:rPr lang="en-US" sz="4000" dirty="0"/>
              <a:t>The total number of students in membership is to be reconciled to the total number of students listed on the teacher’s class roster.  Each teacher will certify their class roster with their signature.</a:t>
            </a:r>
          </a:p>
          <a:p>
            <a:pPr marL="0" indent="0">
              <a:buNone/>
            </a:pPr>
            <a:r>
              <a:rPr lang="en-US" sz="2800" dirty="0"/>
              <a:t> </a:t>
            </a:r>
          </a:p>
          <a:p>
            <a:pPr marL="0" indent="0">
              <a:spcAft>
                <a:spcPts val="800"/>
              </a:spcAft>
              <a:buNone/>
            </a:pPr>
            <a:r>
              <a:rPr lang="en-US" dirty="0"/>
              <a:t>Instructions: </a:t>
            </a:r>
          </a:p>
          <a:p>
            <a:pPr marR="0" indent="0">
              <a:spcBef>
                <a:spcPts val="0"/>
              </a:spcBef>
              <a:spcAft>
                <a:spcPts val="800"/>
              </a:spcAft>
              <a:buNone/>
            </a:pPr>
            <a:r>
              <a:rPr lang="en-US" b="1" dirty="0"/>
              <a:t>Step 1:</a:t>
            </a:r>
            <a:r>
              <a:rPr lang="en-US" dirty="0"/>
              <a:t> Teachers please strike a single line thru the student’s name if the student never engaged in your class this school year. Write No Show in the comment section.</a:t>
            </a:r>
          </a:p>
          <a:p>
            <a:pPr marR="0" indent="0">
              <a:spcBef>
                <a:spcPts val="0"/>
              </a:spcBef>
              <a:spcAft>
                <a:spcPts val="800"/>
              </a:spcAft>
              <a:buNone/>
            </a:pPr>
            <a:r>
              <a:rPr lang="en-US" b="1" dirty="0"/>
              <a:t>Step 2:</a:t>
            </a:r>
            <a:r>
              <a:rPr lang="en-US" dirty="0"/>
              <a:t> Teachers please tally total number of students engaged in your class this school year.</a:t>
            </a:r>
          </a:p>
          <a:p>
            <a:pPr marR="0" indent="0">
              <a:spcBef>
                <a:spcPts val="0"/>
              </a:spcBef>
              <a:spcAft>
                <a:spcPts val="800"/>
              </a:spcAft>
              <a:buNone/>
            </a:pPr>
            <a:r>
              <a:rPr lang="en-US" dirty="0">
                <a:highlight>
                  <a:srgbClr val="FFFF00"/>
                </a:highlight>
              </a:rPr>
              <a:t>Note: Absent students are still counted in membership.</a:t>
            </a:r>
            <a:r>
              <a:rPr lang="en-US" dirty="0"/>
              <a:t>  </a:t>
            </a:r>
          </a:p>
          <a:p>
            <a:pPr marR="0" indent="0">
              <a:spcBef>
                <a:spcPts val="0"/>
              </a:spcBef>
              <a:spcAft>
                <a:spcPts val="800"/>
              </a:spcAft>
              <a:buNone/>
            </a:pPr>
            <a:r>
              <a:rPr lang="en-US" b="1" dirty="0"/>
              <a:t>Step 3:</a:t>
            </a:r>
            <a:r>
              <a:rPr lang="en-US" dirty="0"/>
              <a:t> Teachers please sign and date the top of your roster and submit it to your S.I.R/Clerk.</a:t>
            </a:r>
          </a:p>
          <a:p>
            <a:pPr marR="0" indent="0">
              <a:spcBef>
                <a:spcPts val="0"/>
              </a:spcBef>
              <a:spcAft>
                <a:spcPts val="800"/>
              </a:spcAft>
              <a:buNone/>
            </a:pPr>
            <a:endParaRPr lang="en-US" dirty="0"/>
          </a:p>
          <a:p>
            <a:pPr marR="0" indent="0">
              <a:spcBef>
                <a:spcPts val="0"/>
              </a:spcBef>
              <a:spcAft>
                <a:spcPts val="800"/>
              </a:spcAft>
              <a:buNone/>
            </a:pPr>
            <a:r>
              <a:rPr lang="en-US" dirty="0"/>
              <a:t>Due to SIR/Clerk on October 14, 2020</a:t>
            </a:r>
          </a:p>
        </p:txBody>
      </p:sp>
      <p:sp>
        <p:nvSpPr>
          <p:cNvPr id="4" name="Slide Number Placeholder 3"/>
          <p:cNvSpPr>
            <a:spLocks noGrp="1"/>
          </p:cNvSpPr>
          <p:nvPr>
            <p:ph type="sldNum" sz="quarter" idx="12"/>
          </p:nvPr>
        </p:nvSpPr>
        <p:spPr/>
        <p:txBody>
          <a:bodyPr/>
          <a:lstStyle/>
          <a:p>
            <a:fld id="{FD52C1F8-3BA5-F24E-8618-E52498D87186}" type="slidenum">
              <a:rPr lang="en-US" smtClean="0"/>
              <a:t>3</a:t>
            </a:fld>
            <a:endParaRPr lang="en-US" dirty="0"/>
          </a:p>
        </p:txBody>
      </p:sp>
    </p:spTree>
    <p:extLst>
      <p:ext uri="{BB962C8B-B14F-4D97-AF65-F5344CB8AC3E}">
        <p14:creationId xmlns:p14="http://schemas.microsoft.com/office/powerpoint/2010/main" val="14319384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Elementary Class Roster</a:t>
            </a:r>
          </a:p>
        </p:txBody>
      </p:sp>
      <p:sp>
        <p:nvSpPr>
          <p:cNvPr id="4" name="Slide Number Placeholder 3"/>
          <p:cNvSpPr>
            <a:spLocks noGrp="1"/>
          </p:cNvSpPr>
          <p:nvPr>
            <p:ph type="sldNum" sz="quarter" idx="12"/>
          </p:nvPr>
        </p:nvSpPr>
        <p:spPr/>
        <p:txBody>
          <a:bodyPr/>
          <a:lstStyle/>
          <a:p>
            <a:fld id="{FD52C1F8-3BA5-F24E-8618-E52498D87186}" type="slidenum">
              <a:rPr lang="en-US" smtClean="0"/>
              <a:t>4</a:t>
            </a:fld>
            <a:endParaRPr lang="en-US" dirty="0"/>
          </a:p>
        </p:txBody>
      </p:sp>
      <p:pic>
        <p:nvPicPr>
          <p:cNvPr id="5" name="Content Placeholder 9">
            <a:extLst>
              <a:ext uri="{FF2B5EF4-FFF2-40B4-BE49-F238E27FC236}">
                <a16:creationId xmlns:a16="http://schemas.microsoft.com/office/drawing/2014/main" id="{BAFC308D-D4E7-42CF-860B-7D1963043E1F}"/>
              </a:ext>
            </a:extLst>
          </p:cNvPr>
          <p:cNvPicPr>
            <a:picLocks noGrp="1" noChangeAspect="1"/>
          </p:cNvPicPr>
          <p:nvPr>
            <p:ph idx="1"/>
          </p:nvPr>
        </p:nvPicPr>
        <p:blipFill>
          <a:blip r:embed="rId2"/>
          <a:stretch>
            <a:fillRect/>
          </a:stretch>
        </p:blipFill>
        <p:spPr>
          <a:xfrm>
            <a:off x="647114" y="1533379"/>
            <a:ext cx="7891975" cy="4506266"/>
          </a:xfrm>
          <a:prstGeom prst="rect">
            <a:avLst/>
          </a:prstGeom>
        </p:spPr>
      </p:pic>
    </p:spTree>
    <p:extLst>
      <p:ext uri="{BB962C8B-B14F-4D97-AF65-F5344CB8AC3E}">
        <p14:creationId xmlns:p14="http://schemas.microsoft.com/office/powerpoint/2010/main" val="30743362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Secondary Class Roster</a:t>
            </a:r>
          </a:p>
        </p:txBody>
      </p:sp>
      <p:sp>
        <p:nvSpPr>
          <p:cNvPr id="4" name="Slide Number Placeholder 3"/>
          <p:cNvSpPr>
            <a:spLocks noGrp="1"/>
          </p:cNvSpPr>
          <p:nvPr>
            <p:ph type="sldNum" sz="quarter" idx="12"/>
          </p:nvPr>
        </p:nvSpPr>
        <p:spPr/>
        <p:txBody>
          <a:bodyPr/>
          <a:lstStyle/>
          <a:p>
            <a:fld id="{FD52C1F8-3BA5-F24E-8618-E52498D87186}" type="slidenum">
              <a:rPr lang="en-US" smtClean="0"/>
              <a:t>5</a:t>
            </a:fld>
            <a:endParaRPr lang="en-US" dirty="0"/>
          </a:p>
        </p:txBody>
      </p:sp>
      <p:pic>
        <p:nvPicPr>
          <p:cNvPr id="7" name="Content Placeholder 3">
            <a:extLst>
              <a:ext uri="{FF2B5EF4-FFF2-40B4-BE49-F238E27FC236}">
                <a16:creationId xmlns:a16="http://schemas.microsoft.com/office/drawing/2014/main" id="{C43EC331-0FA0-45D1-AF3A-B867B4C73126}"/>
              </a:ext>
            </a:extLst>
          </p:cNvPr>
          <p:cNvPicPr>
            <a:picLocks noGrp="1" noChangeAspect="1"/>
          </p:cNvPicPr>
          <p:nvPr>
            <p:ph idx="1"/>
          </p:nvPr>
        </p:nvPicPr>
        <p:blipFill>
          <a:blip r:embed="rId2"/>
          <a:stretch>
            <a:fillRect/>
          </a:stretch>
        </p:blipFill>
        <p:spPr>
          <a:xfrm>
            <a:off x="457200" y="1600200"/>
            <a:ext cx="8229600" cy="4525963"/>
          </a:xfrm>
          <a:prstGeom prst="rect">
            <a:avLst/>
          </a:prstGeom>
        </p:spPr>
      </p:pic>
    </p:spTree>
    <p:extLst>
      <p:ext uri="{BB962C8B-B14F-4D97-AF65-F5344CB8AC3E}">
        <p14:creationId xmlns:p14="http://schemas.microsoft.com/office/powerpoint/2010/main" val="24015487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457200" y="274639"/>
            <a:ext cx="8229600" cy="569424"/>
          </a:xfrm>
        </p:spPr>
        <p:txBody>
          <a:bodyPr anchor="ctr">
            <a:normAutofit fontScale="90000"/>
          </a:bodyPr>
          <a:lstStyle/>
          <a:p>
            <a:pPr>
              <a:lnSpc>
                <a:spcPct val="90000"/>
              </a:lnSpc>
            </a:pPr>
            <a:br>
              <a:rPr lang="en-US" sz="3700" dirty="0"/>
            </a:br>
            <a:r>
              <a:rPr lang="en-US" sz="3600" b="1" dirty="0"/>
              <a:t>Student Enrollment Reconciliation SIR/Attendance Clerk Instructions</a:t>
            </a:r>
            <a:endParaRPr lang="en-US" sz="3600" dirty="0"/>
          </a:p>
        </p:txBody>
      </p:sp>
      <p:sp>
        <p:nvSpPr>
          <p:cNvPr id="6" name="Content Placeholder 5"/>
          <p:cNvSpPr>
            <a:spLocks noGrp="1"/>
          </p:cNvSpPr>
          <p:nvPr>
            <p:ph idx="1"/>
          </p:nvPr>
        </p:nvSpPr>
        <p:spPr>
          <a:xfrm>
            <a:off x="457200" y="1600200"/>
            <a:ext cx="8229600" cy="4525963"/>
          </a:xfrm>
        </p:spPr>
        <p:txBody>
          <a:bodyPr>
            <a:normAutofit fontScale="25000" lnSpcReduction="20000"/>
          </a:bodyPr>
          <a:lstStyle/>
          <a:p>
            <a:pPr marL="0" indent="0">
              <a:buNone/>
            </a:pPr>
            <a:r>
              <a:rPr lang="en-US" sz="5500" b="1" dirty="0"/>
              <a:t>Step: 1</a:t>
            </a:r>
            <a:r>
              <a:rPr lang="en-US" sz="5500" dirty="0"/>
              <a:t> Distribute Class Rosters and instructions to all </a:t>
            </a:r>
            <a:r>
              <a:rPr lang="en-US" sz="5500" b="1" dirty="0"/>
              <a:t>ADA</a:t>
            </a:r>
            <a:r>
              <a:rPr lang="en-US" sz="5500" dirty="0"/>
              <a:t> teachers.</a:t>
            </a:r>
          </a:p>
          <a:p>
            <a:pPr marL="0" indent="0">
              <a:buNone/>
            </a:pPr>
            <a:r>
              <a:rPr lang="en-US" sz="5500" dirty="0"/>
              <a:t> </a:t>
            </a:r>
          </a:p>
          <a:p>
            <a:pPr marL="0" indent="0">
              <a:buNone/>
            </a:pPr>
            <a:r>
              <a:rPr lang="en-US" sz="5500" b="1" dirty="0"/>
              <a:t>Step: 2</a:t>
            </a:r>
            <a:r>
              <a:rPr lang="en-US" sz="5500" dirty="0"/>
              <a:t> Create an ADA teacher roster to use as a check off list to ensure all teachers have returned their Class Roster.  Confirm that teachers no showed students, totaled, signed and dated the roster.</a:t>
            </a:r>
          </a:p>
          <a:p>
            <a:pPr marL="0" indent="0">
              <a:buNone/>
            </a:pPr>
            <a:r>
              <a:rPr lang="en-US" sz="5500" dirty="0"/>
              <a:t> 	</a:t>
            </a:r>
          </a:p>
          <a:p>
            <a:pPr marL="0" indent="0">
              <a:buNone/>
            </a:pPr>
            <a:r>
              <a:rPr lang="en-US" sz="5500" b="1" dirty="0"/>
              <a:t>Step 3</a:t>
            </a:r>
            <a:r>
              <a:rPr lang="en-US" sz="5500" dirty="0"/>
              <a:t>: Look at attendance screen for each student marked as No Show.  If the </a:t>
            </a:r>
            <a:r>
              <a:rPr lang="en-US" sz="5500" b="1" dirty="0"/>
              <a:t>student engaged</a:t>
            </a:r>
            <a:r>
              <a:rPr lang="en-US" sz="5500" dirty="0"/>
              <a:t> in another class </a:t>
            </a:r>
            <a:r>
              <a:rPr lang="en-US" sz="5500" b="1" dirty="0"/>
              <a:t>do not</a:t>
            </a:r>
            <a:r>
              <a:rPr lang="en-US" sz="5500" dirty="0"/>
              <a:t> </a:t>
            </a:r>
            <a:r>
              <a:rPr lang="en-US" sz="5500" b="1" dirty="0"/>
              <a:t>No Show</a:t>
            </a:r>
            <a:r>
              <a:rPr lang="en-US" sz="5500" dirty="0"/>
              <a:t> the student.  If the </a:t>
            </a:r>
            <a:r>
              <a:rPr lang="en-US" sz="5500" b="1" dirty="0"/>
              <a:t>student did not engage</a:t>
            </a:r>
            <a:r>
              <a:rPr lang="en-US" sz="5500" dirty="0"/>
              <a:t> in any class mark the student, </a:t>
            </a:r>
            <a:r>
              <a:rPr lang="en-US" sz="5500" b="1" dirty="0"/>
              <a:t>No Show.</a:t>
            </a:r>
            <a:endParaRPr lang="en-US" sz="5500" dirty="0"/>
          </a:p>
          <a:p>
            <a:pPr marL="0" indent="0">
              <a:buNone/>
            </a:pPr>
            <a:r>
              <a:rPr lang="en-US" sz="5500" dirty="0"/>
              <a:t> </a:t>
            </a:r>
          </a:p>
          <a:p>
            <a:pPr marL="0" indent="0">
              <a:buNone/>
            </a:pPr>
            <a:r>
              <a:rPr lang="en-US" sz="5500" b="1" dirty="0"/>
              <a:t>Step 4</a:t>
            </a:r>
            <a:r>
              <a:rPr lang="en-US" sz="5500" dirty="0"/>
              <a:t>: Run an Entry/Exit Report in Excel and document students who the teacher struck through and you did not no show because the student engaged in a non-ADA period.  For example, M. Tejada was marked “RA Present” in 6</a:t>
            </a:r>
            <a:r>
              <a:rPr lang="en-US" sz="5500" baseline="30000" dirty="0"/>
              <a:t>th</a:t>
            </a:r>
            <a:r>
              <a:rPr lang="en-US" sz="5500" dirty="0"/>
              <a:t> period and No Showed by the ADA period teacher. The PEIMS Coordinator must sign and date this report.</a:t>
            </a:r>
          </a:p>
          <a:p>
            <a:pPr marL="0" indent="0">
              <a:buNone/>
            </a:pPr>
            <a:r>
              <a:rPr lang="en-US" sz="5500" dirty="0"/>
              <a:t> </a:t>
            </a:r>
          </a:p>
          <a:p>
            <a:pPr marL="0" indent="0">
              <a:buNone/>
            </a:pPr>
            <a:r>
              <a:rPr lang="en-US" sz="5500" b="1" u="sng" dirty="0"/>
              <a:t>Step 5</a:t>
            </a:r>
            <a:r>
              <a:rPr lang="en-US" sz="5500" dirty="0"/>
              <a:t>: Run the Enrollment Summary Report – This will provide a total count of students</a:t>
            </a:r>
          </a:p>
          <a:p>
            <a:pPr marL="0" indent="0">
              <a:buNone/>
            </a:pPr>
            <a:r>
              <a:rPr lang="en-US" sz="5500" dirty="0"/>
              <a:t> </a:t>
            </a:r>
          </a:p>
          <a:p>
            <a:pPr marL="0" indent="0">
              <a:buNone/>
            </a:pPr>
            <a:r>
              <a:rPr lang="en-US" sz="5500" dirty="0"/>
              <a:t> </a:t>
            </a:r>
            <a:r>
              <a:rPr lang="en-US" sz="5500" u="sng" dirty="0">
                <a:hlinkClick r:id="rId2"/>
              </a:rPr>
              <a:t>Start Page</a:t>
            </a:r>
            <a:r>
              <a:rPr lang="en-US" sz="5500" dirty="0"/>
              <a:t> &gt; </a:t>
            </a:r>
            <a:r>
              <a:rPr lang="en-US" sz="5500" u="sng" dirty="0">
                <a:hlinkClick r:id="rId3"/>
              </a:rPr>
              <a:t>PSCB Custom Reports</a:t>
            </a:r>
            <a:r>
              <a:rPr lang="en-US" sz="5500" dirty="0"/>
              <a:t> &gt; </a:t>
            </a:r>
            <a:r>
              <a:rPr lang="en-US" sz="5500" u="sng" dirty="0">
                <a:hlinkClick r:id="rId4"/>
              </a:rPr>
              <a:t>Enrollment</a:t>
            </a:r>
            <a:r>
              <a:rPr lang="en-US" sz="5500" dirty="0"/>
              <a:t> &gt; Enrollment Summary -Enrollment Selected Date</a:t>
            </a:r>
          </a:p>
          <a:p>
            <a:pPr marL="0" indent="0">
              <a:buNone/>
            </a:pPr>
            <a:endParaRPr lang="en-US" sz="5500" dirty="0"/>
          </a:p>
          <a:p>
            <a:pPr marL="0" indent="0">
              <a:buNone/>
            </a:pPr>
            <a:r>
              <a:rPr lang="en-US" sz="5500" dirty="0"/>
              <a:t> </a:t>
            </a:r>
            <a:r>
              <a:rPr lang="en-US" sz="5500" b="1" dirty="0"/>
              <a:t>Step 6</a:t>
            </a:r>
            <a:r>
              <a:rPr lang="en-US" sz="5500" dirty="0"/>
              <a:t>: Total membership count and enter that information on the Campus Membership Reconciliation form. </a:t>
            </a:r>
          </a:p>
          <a:p>
            <a:pPr marL="0" indent="0">
              <a:buNone/>
            </a:pPr>
            <a:endParaRPr lang="en-US" sz="5500" dirty="0"/>
          </a:p>
          <a:p>
            <a:pPr marL="0" indent="0">
              <a:buNone/>
            </a:pPr>
            <a:r>
              <a:rPr lang="en-US" sz="5500" dirty="0">
                <a:highlight>
                  <a:srgbClr val="FFFF00"/>
                </a:highlight>
              </a:rPr>
              <a:t>(Note, your manual count and the enrollment summary totals should be the same)</a:t>
            </a:r>
          </a:p>
          <a:p>
            <a:pPr marL="0" indent="0">
              <a:buNone/>
            </a:pPr>
            <a:r>
              <a:rPr lang="en-US" dirty="0"/>
              <a:t> </a:t>
            </a:r>
          </a:p>
        </p:txBody>
      </p:sp>
      <p:sp>
        <p:nvSpPr>
          <p:cNvPr id="4" name="Slide Number Placeholder 3"/>
          <p:cNvSpPr>
            <a:spLocks noGrp="1"/>
          </p:cNvSpPr>
          <p:nvPr>
            <p:ph type="sldNum" sz="quarter" idx="12"/>
          </p:nvPr>
        </p:nvSpPr>
        <p:spPr>
          <a:xfrm>
            <a:off x="6553200" y="6356350"/>
            <a:ext cx="2133600" cy="365125"/>
          </a:xfrm>
        </p:spPr>
        <p:txBody>
          <a:bodyPr anchor="ctr">
            <a:normAutofit/>
          </a:bodyPr>
          <a:lstStyle/>
          <a:p>
            <a:pPr>
              <a:spcAft>
                <a:spcPts val="600"/>
              </a:spcAft>
            </a:pPr>
            <a:fld id="{FD52C1F8-3BA5-F24E-8618-E52498D87186}" type="slidenum">
              <a:rPr lang="en-US" smtClean="0"/>
              <a:pPr>
                <a:spcAft>
                  <a:spcPts val="600"/>
                </a:spcAft>
              </a:pPr>
              <a:t>6</a:t>
            </a:fld>
            <a:endParaRPr lang="en-US"/>
          </a:p>
        </p:txBody>
      </p:sp>
    </p:spTree>
    <p:extLst>
      <p:ext uri="{BB962C8B-B14F-4D97-AF65-F5344CB8AC3E}">
        <p14:creationId xmlns:p14="http://schemas.microsoft.com/office/powerpoint/2010/main" val="34424280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a:xfrm>
            <a:off x="6553200" y="6356350"/>
            <a:ext cx="2133600" cy="365125"/>
          </a:xfrm>
        </p:spPr>
        <p:txBody>
          <a:bodyPr anchor="ctr">
            <a:normAutofit/>
          </a:bodyPr>
          <a:lstStyle/>
          <a:p>
            <a:pPr>
              <a:spcAft>
                <a:spcPts val="600"/>
              </a:spcAft>
            </a:pPr>
            <a:fld id="{FD52C1F8-3BA5-F24E-8618-E52498D87186}" type="slidenum">
              <a:rPr lang="en-US" smtClean="0"/>
              <a:pPr>
                <a:spcAft>
                  <a:spcPts val="600"/>
                </a:spcAft>
              </a:pPr>
              <a:t>7</a:t>
            </a:fld>
            <a:endParaRPr lang="en-US"/>
          </a:p>
        </p:txBody>
      </p:sp>
      <p:pic>
        <p:nvPicPr>
          <p:cNvPr id="2" name="Picture 1">
            <a:extLst>
              <a:ext uri="{FF2B5EF4-FFF2-40B4-BE49-F238E27FC236}">
                <a16:creationId xmlns:a16="http://schemas.microsoft.com/office/drawing/2014/main" id="{F02681AE-5BCA-4512-ADE8-766DF4B423D7}"/>
              </a:ext>
            </a:extLst>
          </p:cNvPr>
          <p:cNvPicPr>
            <a:picLocks noChangeAspect="1"/>
          </p:cNvPicPr>
          <p:nvPr/>
        </p:nvPicPr>
        <p:blipFill>
          <a:blip r:embed="rId2"/>
          <a:stretch>
            <a:fillRect/>
          </a:stretch>
        </p:blipFill>
        <p:spPr>
          <a:xfrm>
            <a:off x="169253" y="478302"/>
            <a:ext cx="8412040" cy="4557932"/>
          </a:xfrm>
          <a:prstGeom prst="rect">
            <a:avLst/>
          </a:prstGeom>
        </p:spPr>
      </p:pic>
      <p:pic>
        <p:nvPicPr>
          <p:cNvPr id="3" name="Picture 2">
            <a:extLst>
              <a:ext uri="{FF2B5EF4-FFF2-40B4-BE49-F238E27FC236}">
                <a16:creationId xmlns:a16="http://schemas.microsoft.com/office/drawing/2014/main" id="{643FD676-B2BC-4A93-8C82-2D022EA6EA18}"/>
              </a:ext>
            </a:extLst>
          </p:cNvPr>
          <p:cNvPicPr>
            <a:picLocks noChangeAspect="1"/>
          </p:cNvPicPr>
          <p:nvPr/>
        </p:nvPicPr>
        <p:blipFill>
          <a:blip r:embed="rId3"/>
          <a:stretch>
            <a:fillRect/>
          </a:stretch>
        </p:blipFill>
        <p:spPr>
          <a:xfrm>
            <a:off x="303335" y="5064370"/>
            <a:ext cx="8412040" cy="984738"/>
          </a:xfrm>
          <a:prstGeom prst="rect">
            <a:avLst/>
          </a:prstGeom>
        </p:spPr>
      </p:pic>
    </p:spTree>
    <p:extLst>
      <p:ext uri="{BB962C8B-B14F-4D97-AF65-F5344CB8AC3E}">
        <p14:creationId xmlns:p14="http://schemas.microsoft.com/office/powerpoint/2010/main" val="2680081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fontScale="90000"/>
          </a:bodyPr>
          <a:lstStyle/>
          <a:p>
            <a:r>
              <a:rPr lang="en-US" b="1" dirty="0"/>
              <a:t>Student Enrollment Reconciliation Instructions</a:t>
            </a:r>
            <a:endParaRPr lang="en-US" dirty="0"/>
          </a:p>
        </p:txBody>
      </p:sp>
      <p:sp>
        <p:nvSpPr>
          <p:cNvPr id="6" name="Content Placeholder 5"/>
          <p:cNvSpPr>
            <a:spLocks noGrp="1"/>
          </p:cNvSpPr>
          <p:nvPr>
            <p:ph idx="1"/>
          </p:nvPr>
        </p:nvSpPr>
        <p:spPr/>
        <p:txBody>
          <a:bodyPr/>
          <a:lstStyle/>
          <a:p>
            <a:pPr marL="0" indent="0">
              <a:buNone/>
            </a:pPr>
            <a:r>
              <a:rPr lang="en-US" sz="2800" b="1" dirty="0"/>
              <a:t>Campus Membership Reconciliation for your campus is due to the PEIMS Coordinator on or before Tuesday, October 20, 2020.</a:t>
            </a:r>
            <a:endParaRPr lang="en-US" sz="2800" dirty="0"/>
          </a:p>
          <a:p>
            <a:pPr marL="0" indent="0">
              <a:buNone/>
            </a:pPr>
            <a:endParaRPr lang="en-US" sz="2800" dirty="0"/>
          </a:p>
          <a:p>
            <a:pPr marL="0" indent="0">
              <a:buNone/>
            </a:pPr>
            <a:r>
              <a:rPr lang="en-US" dirty="0"/>
              <a:t>Please forward copies of Teacher Rosters, Excel Document, and the Campus Membership Reconciliation Form to the Federal and State Compliance Department by Wednesday, October 21, 2020.</a:t>
            </a:r>
          </a:p>
          <a:p>
            <a:pPr marL="0" indent="0">
              <a:buClr>
                <a:srgbClr val="61A60E"/>
              </a:buClr>
              <a:buNone/>
            </a:pPr>
            <a:endParaRPr lang="en-US" dirty="0"/>
          </a:p>
        </p:txBody>
      </p:sp>
      <p:sp>
        <p:nvSpPr>
          <p:cNvPr id="4" name="Slide Number Placeholder 3"/>
          <p:cNvSpPr>
            <a:spLocks noGrp="1"/>
          </p:cNvSpPr>
          <p:nvPr>
            <p:ph type="sldNum" sz="quarter" idx="12"/>
          </p:nvPr>
        </p:nvSpPr>
        <p:spPr/>
        <p:txBody>
          <a:bodyPr/>
          <a:lstStyle/>
          <a:p>
            <a:fld id="{FD52C1F8-3BA5-F24E-8618-E52498D87186}" type="slidenum">
              <a:rPr lang="en-US" smtClean="0"/>
              <a:t>8</a:t>
            </a:fld>
            <a:endParaRPr lang="en-US" dirty="0"/>
          </a:p>
        </p:txBody>
      </p:sp>
    </p:spTree>
    <p:extLst>
      <p:ext uri="{BB962C8B-B14F-4D97-AF65-F5344CB8AC3E}">
        <p14:creationId xmlns:p14="http://schemas.microsoft.com/office/powerpoint/2010/main" val="9821909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Example of Excel Document </a:t>
            </a:r>
          </a:p>
        </p:txBody>
      </p:sp>
      <p:sp>
        <p:nvSpPr>
          <p:cNvPr id="4" name="Slide Number Placeholder 3"/>
          <p:cNvSpPr>
            <a:spLocks noGrp="1"/>
          </p:cNvSpPr>
          <p:nvPr>
            <p:ph type="sldNum" sz="quarter" idx="12"/>
          </p:nvPr>
        </p:nvSpPr>
        <p:spPr/>
        <p:txBody>
          <a:bodyPr/>
          <a:lstStyle/>
          <a:p>
            <a:fld id="{FD52C1F8-3BA5-F24E-8618-E52498D87186}" type="slidenum">
              <a:rPr lang="en-US" smtClean="0"/>
              <a:t>9</a:t>
            </a:fld>
            <a:endParaRPr lang="en-US" dirty="0"/>
          </a:p>
        </p:txBody>
      </p:sp>
      <p:pic>
        <p:nvPicPr>
          <p:cNvPr id="9" name="Content Placeholder 3">
            <a:extLst>
              <a:ext uri="{FF2B5EF4-FFF2-40B4-BE49-F238E27FC236}">
                <a16:creationId xmlns:a16="http://schemas.microsoft.com/office/drawing/2014/main" id="{7725AD40-9B01-48BC-93CF-A28877E1BEE1}"/>
              </a:ext>
            </a:extLst>
          </p:cNvPr>
          <p:cNvPicPr>
            <a:picLocks noGrp="1" noChangeAspect="1"/>
          </p:cNvPicPr>
          <p:nvPr>
            <p:ph idx="1"/>
          </p:nvPr>
        </p:nvPicPr>
        <p:blipFill>
          <a:blip r:embed="rId2"/>
          <a:stretch>
            <a:fillRect/>
          </a:stretch>
        </p:blipFill>
        <p:spPr>
          <a:xfrm>
            <a:off x="457200" y="1856935"/>
            <a:ext cx="8229600" cy="2067952"/>
          </a:xfrm>
          <a:prstGeom prst="rect">
            <a:avLst/>
          </a:prstGeom>
        </p:spPr>
      </p:pic>
    </p:spTree>
    <p:extLst>
      <p:ext uri="{BB962C8B-B14F-4D97-AF65-F5344CB8AC3E}">
        <p14:creationId xmlns:p14="http://schemas.microsoft.com/office/powerpoint/2010/main" val="817187061"/>
      </p:ext>
    </p:extLst>
  </p:cSld>
  <p:clrMapOvr>
    <a:masterClrMapping/>
  </p:clrMapOvr>
</p:sld>
</file>

<file path=ppt/theme/theme1.xml><?xml version="1.0" encoding="utf-8"?>
<a:theme xmlns:a="http://schemas.openxmlformats.org/drawingml/2006/main" name="Office Theme">
  <a:themeElements>
    <a:clrScheme name="2014 HISD Color Theme">
      <a:dk1>
        <a:sysClr val="windowText" lastClr="000000"/>
      </a:dk1>
      <a:lt1>
        <a:sysClr val="window" lastClr="FFFFFF"/>
      </a:lt1>
      <a:dk2>
        <a:srgbClr val="67A2B9"/>
      </a:dk2>
      <a:lt2>
        <a:srgbClr val="F1F5F6"/>
      </a:lt2>
      <a:accent1>
        <a:srgbClr val="DCA900"/>
      </a:accent1>
      <a:accent2>
        <a:srgbClr val="B5CFDB"/>
      </a:accent2>
      <a:accent3>
        <a:srgbClr val="88B5C6"/>
      </a:accent3>
      <a:accent4>
        <a:srgbClr val="949494"/>
      </a:accent4>
      <a:accent5>
        <a:srgbClr val="58595B"/>
      </a:accent5>
      <a:accent6>
        <a:srgbClr val="EAF0F3"/>
      </a:accent6>
      <a:hlink>
        <a:srgbClr val="58595B"/>
      </a:hlink>
      <a:folHlink>
        <a:srgbClr val="D2D2D2"/>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46</TotalTime>
  <Words>589</Words>
  <Application>Microsoft Office PowerPoint</Application>
  <PresentationFormat>On-screen Show (4:3)</PresentationFormat>
  <Paragraphs>59</Paragraphs>
  <Slides>13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Arial</vt:lpstr>
      <vt:lpstr>Calibri</vt:lpstr>
      <vt:lpstr>Rockwell</vt:lpstr>
      <vt:lpstr>Office Theme</vt:lpstr>
      <vt:lpstr> Student Enrollment Reconciliation Process Wanda Thomas, Sr. Manager</vt:lpstr>
      <vt:lpstr>Student Enrollment Reconciliation Teacher Instructions</vt:lpstr>
      <vt:lpstr>CLASS ROSTER</vt:lpstr>
      <vt:lpstr>Elementary Class Roster</vt:lpstr>
      <vt:lpstr>Secondary Class Roster</vt:lpstr>
      <vt:lpstr> Student Enrollment Reconciliation SIR/Attendance Clerk Instructions</vt:lpstr>
      <vt:lpstr>PowerPoint Presentation</vt:lpstr>
      <vt:lpstr>Student Enrollment Reconciliation Instructions</vt:lpstr>
      <vt:lpstr>Example of Excel Document </vt:lpstr>
      <vt:lpstr>Sample Teacher Checkoff Log/Sheet</vt:lpstr>
      <vt:lpstr>Sample Enrollment Summary</vt:lpstr>
      <vt:lpstr>Questions?</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Student Enrollment Reconciliation Process</dc:title>
  <dc:creator>Whitmire, Tamika A</dc:creator>
  <cp:lastModifiedBy>Winfree, Veda L</cp:lastModifiedBy>
  <cp:revision>7</cp:revision>
  <dcterms:created xsi:type="dcterms:W3CDTF">2020-09-30T16:49:41Z</dcterms:created>
  <dcterms:modified xsi:type="dcterms:W3CDTF">2021-01-26T17:11:40Z</dcterms:modified>
</cp:coreProperties>
</file>